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4"/>
  </p:notesMasterIdLst>
  <p:sldIdLst>
    <p:sldId id="256" r:id="rId2"/>
    <p:sldId id="260" r:id="rId3"/>
    <p:sldId id="290" r:id="rId4"/>
    <p:sldId id="259" r:id="rId5"/>
    <p:sldId id="283" r:id="rId6"/>
    <p:sldId id="262" r:id="rId7"/>
    <p:sldId id="284" r:id="rId8"/>
    <p:sldId id="285" r:id="rId9"/>
    <p:sldId id="289" r:id="rId10"/>
    <p:sldId id="287" r:id="rId11"/>
    <p:sldId id="288" r:id="rId12"/>
    <p:sldId id="28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&#1040;&#1083;&#1080;&#1085;&#1072;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0;&#1083;&#1080;&#1085;&#1072;\Desktop\&#1051;&#1080;&#1089;&#1090;%20Microsoft%20Exce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&#1040;&#1083;&#1080;&#1085;&#1072;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921-4218-A809-417324BCD6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21-4218-A809-417324BCD6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Лист1!$A$3:$A$4</c:f>
              <c:strCache>
                <c:ptCount val="2"/>
                <c:pt idx="0">
                  <c:v>положительный эффект</c:v>
                </c:pt>
                <c:pt idx="1">
                  <c:v>эффекта не было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40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21-4218-A809-417324BCD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252165354330708"/>
          <c:y val="0.16236220472440943"/>
          <c:w val="0.40829002624671884"/>
          <c:h val="0.680483377077864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752-4663-9590-39B33B8054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52-4663-9590-39B33B8054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752-4663-9590-39B33B8054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Лист1!$A$13:$A$15</c:f>
              <c:strCache>
                <c:ptCount val="3"/>
                <c:pt idx="0">
                  <c:v>не смотрел(а)</c:v>
                </c:pt>
                <c:pt idx="1">
                  <c:v>одну</c:v>
                </c:pt>
                <c:pt idx="2">
                  <c:v>больше двух</c:v>
                </c:pt>
              </c:strCache>
            </c:strRef>
          </c:cat>
          <c:val>
            <c:numRef>
              <c:f>Лист1!$B$13:$B$15</c:f>
              <c:numCache>
                <c:formatCode>General</c:formatCode>
                <c:ptCount val="3"/>
                <c:pt idx="0">
                  <c:v>60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52-4663-9590-39B33B805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106273666399405"/>
          <c:y val="3.7186759497113281E-2"/>
          <c:w val="0.34785897658638387"/>
          <c:h val="0.577497078521006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BB0-437A-B62A-8F7CB7DA4444}"/>
              </c:ext>
            </c:extLst>
          </c:dPt>
          <c:dPt>
            <c:idx val="1"/>
            <c:bubble3D val="0"/>
            <c:explosion val="2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B0-437A-B62A-8F7CB7DA4444}"/>
              </c:ext>
            </c:extLst>
          </c:dPt>
          <c:dPt>
            <c:idx val="2"/>
            <c:bubble3D val="0"/>
            <c:explosion val="1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BB0-437A-B62A-8F7CB7DA44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Лист1!$A$8:$A$10</c:f>
              <c:strCache>
                <c:ptCount val="3"/>
                <c:pt idx="0">
                  <c:v>нет, я по-прежнему считаю гомеопатию эффективной</c:v>
                </c:pt>
                <c:pt idx="1">
                  <c:v>нет, я всегда считала гомеопатию шарлатанством</c:v>
                </c:pt>
                <c:pt idx="2">
                  <c:v>Да, после просмотра передач я считаю гомеопатию самовнушением, а её эффективность не обоснованной</c:v>
                </c:pt>
              </c:strCache>
            </c:strRef>
          </c:cat>
          <c:val>
            <c:numRef>
              <c:f>Лист1!$B$8:$B$10</c:f>
              <c:numCache>
                <c:formatCode>General</c:formatCode>
                <c:ptCount val="3"/>
                <c:pt idx="0">
                  <c:v>18</c:v>
                </c:pt>
                <c:pt idx="1">
                  <c:v>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0-437A-B62A-8F7CB7DA4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507433502071521E-2"/>
          <c:y val="0.66911964009600311"/>
          <c:w val="0.8385303935663927"/>
          <c:h val="0.28394805912418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0.11782</cdr:x>
      <cdr:y>0</cdr:y>
    </cdr:from>
    <cdr:to>
      <cdr:x>0.37997</cdr:x>
      <cdr:y>0.13692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1821" y="-27296"/>
          <a:ext cx="2429301" cy="764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18E4-1ACE-45EB-958A-07BC01B476A7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BB81-9254-4FB5-AC33-E9A2DA48B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8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BB81-9254-4FB5-AC33-E9A2DA48B0D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4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6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69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3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97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6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8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7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8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6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4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0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7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F9DB-67A2-4863-892E-7C88D42FD7F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F50A4E1-AAC1-4908-AE07-F4FAC492F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4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370" y="476517"/>
            <a:ext cx="5834129" cy="37606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Влияние меморандума о </a:t>
            </a:r>
            <a:r>
              <a:rPr lang="ru-RU" sz="3600" b="1" dirty="0" err="1" smtClean="0"/>
              <a:t>лженаучности</a:t>
            </a:r>
            <a:r>
              <a:rPr lang="ru-RU" sz="3600" b="1" dirty="0" smtClean="0"/>
              <a:t> гомеопатии  на общественное мнение жителей Карелии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8378" y="1171975"/>
            <a:ext cx="5331853" cy="3401643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84102" y="5241702"/>
            <a:ext cx="9852338" cy="12492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Л.Ю. Долинина, А.Э. </a:t>
            </a:r>
            <a:r>
              <a:rPr lang="ru-RU" sz="2400" b="1" dirty="0" err="1" smtClean="0">
                <a:solidFill>
                  <a:schemeClr val="tx1"/>
                </a:solidFill>
              </a:rPr>
              <a:t>Сарканс</a:t>
            </a:r>
            <a:r>
              <a:rPr lang="ru-RU" sz="2400" b="1" dirty="0" smtClean="0">
                <a:solidFill>
                  <a:schemeClr val="tx1"/>
                </a:solidFill>
              </a:rPr>
              <a:t>, В.К. Логвина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(Санкт-Петербург, Петрозаводск)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782975"/>
              </p:ext>
            </p:extLst>
          </p:nvPr>
        </p:nvGraphicFramePr>
        <p:xfrm>
          <a:off x="2820473" y="2369714"/>
          <a:ext cx="7638710" cy="4288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3949" y="1519707"/>
            <a:ext cx="9955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Вопрос: Повлияли ли эти передачи на Ваше отношение к гомеопатии?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92925" y="631066"/>
            <a:ext cx="8911687" cy="708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ИССЛЕДОВАНИЯ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08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Выводы: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00011"/>
            <a:ext cx="9143442" cy="4211211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r>
              <a:rPr lang="ru-RU" sz="2400" b="1" dirty="0" smtClean="0">
                <a:solidFill>
                  <a:schemeClr val="tx1"/>
                </a:solidFill>
              </a:rPr>
              <a:t>Подавляющее количество, </a:t>
            </a:r>
            <a:r>
              <a:rPr lang="ru-RU" sz="2400" b="1" dirty="0">
                <a:solidFill>
                  <a:schemeClr val="tx1"/>
                </a:solidFill>
              </a:rPr>
              <a:t>участвовавших в </a:t>
            </a:r>
            <a:r>
              <a:rPr lang="ru-RU" sz="2400" b="1" dirty="0" smtClean="0">
                <a:solidFill>
                  <a:schemeClr val="tx1"/>
                </a:solidFill>
              </a:rPr>
              <a:t>опросе, респондентов </a:t>
            </a:r>
            <a:r>
              <a:rPr lang="ru-RU" sz="2400" b="1" dirty="0">
                <a:solidFill>
                  <a:schemeClr val="tx1"/>
                </a:solidFill>
              </a:rPr>
              <a:t>ранее принимали гомеопатические препараты и в большинстве случаев эффект оказался положительным.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Освещение </a:t>
            </a:r>
            <a:r>
              <a:rPr lang="ru-RU" sz="2400" b="1" dirty="0">
                <a:solidFill>
                  <a:schemeClr val="tx1"/>
                </a:solidFill>
              </a:rPr>
              <a:t>в СМИ меморандума о лженаучности гомеопатии тем или иным образом повлияло на сознание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жителей </a:t>
            </a:r>
            <a:r>
              <a:rPr lang="ru-RU" sz="2400" b="1" dirty="0" smtClean="0">
                <a:solidFill>
                  <a:schemeClr val="tx1"/>
                </a:solidFill>
              </a:rPr>
              <a:t>Петрозаводска и районов Карелии и общественное мнение.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4786" y="2064156"/>
            <a:ext cx="7130102" cy="427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13721" y="1236372"/>
            <a:ext cx="71201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/>
              <a:t>Значение средств массовой информации в жизни современного общества трудно переоценить. Они настолько прочно обосновались в нашей повседневности, что мы даже представить себе не можем своего существования без них. </a:t>
            </a:r>
            <a:endParaRPr lang="ru-RU" sz="2000" b="1" dirty="0" smtClean="0"/>
          </a:p>
          <a:p>
            <a:pPr algn="just">
              <a:lnSpc>
                <a:spcPct val="150000"/>
              </a:lnSpc>
            </a:pPr>
            <a:r>
              <a:rPr lang="ru-RU" sz="2000" b="1" dirty="0" smtClean="0"/>
              <a:t>Средства </a:t>
            </a:r>
            <a:r>
              <a:rPr lang="ru-RU" sz="2000" b="1" dirty="0"/>
              <a:t>массовой информации занимают в развитии общества особое место. Их воздействие на человека начинается в самом раннем возрасте и продолжается всю жизнь.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7938" y="4911783"/>
            <a:ext cx="1905000" cy="1438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8604" y="610317"/>
            <a:ext cx="3674334" cy="3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522" y="2588654"/>
            <a:ext cx="8761412" cy="41730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Общественное </a:t>
            </a:r>
            <a:r>
              <a:rPr lang="ru-RU" sz="2000" b="1" dirty="0">
                <a:solidFill>
                  <a:schemeClr val="tx1"/>
                </a:solidFill>
              </a:rPr>
              <a:t>мнение формируется под воздействием различных факторов, в частности под влиянием идеологии и пропаганды, распространяемыми СМИ. Не зря в народе говорят, что СМИ — это «четвертая власть». Так, например, аналитическим центром института социально-политических исследований РАН было установлено, что такие информационные телепрограммы как «Новости», «Вести», «Сегодня» вызывают у телезрителей чувство тревоги в 60 %, чувство страха — в 49 %, разочарования — в 45 %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11905" b="12055"/>
          <a:stretch/>
        </p:blipFill>
        <p:spPr>
          <a:xfrm>
            <a:off x="1637731" y="549813"/>
            <a:ext cx="3369464" cy="1921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8346" y="487812"/>
            <a:ext cx="3371565" cy="1983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-1146" t="15878" r="1146" b="10970"/>
          <a:stretch/>
        </p:blipFill>
        <p:spPr>
          <a:xfrm>
            <a:off x="9810750" y="5049738"/>
            <a:ext cx="2381250" cy="13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08484" y="669700"/>
            <a:ext cx="9946896" cy="5921599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b="1" dirty="0" smtClean="0"/>
          </a:p>
          <a:p>
            <a:pPr algn="just"/>
            <a:r>
              <a:rPr lang="ru-RU" sz="2000" b="1" i="1" u="sng" dirty="0" smtClean="0">
                <a:solidFill>
                  <a:schemeClr val="tx1"/>
                </a:solidFill>
              </a:rPr>
              <a:t>Цель</a:t>
            </a:r>
            <a:r>
              <a:rPr lang="ru-RU" sz="2000" b="1" i="1" dirty="0" smtClean="0">
                <a:solidFill>
                  <a:schemeClr val="tx1"/>
                </a:solidFill>
              </a:rPr>
              <a:t> исследования: </a:t>
            </a:r>
            <a:r>
              <a:rPr lang="ru-RU" sz="2000" b="1" dirty="0" smtClean="0">
                <a:solidFill>
                  <a:schemeClr val="tx1"/>
                </a:solidFill>
              </a:rPr>
              <a:t>изучение </a:t>
            </a:r>
            <a:r>
              <a:rPr lang="ru-RU" sz="2000" b="1" dirty="0">
                <a:solidFill>
                  <a:schemeClr val="tx1"/>
                </a:solidFill>
              </a:rPr>
              <a:t>влияния </a:t>
            </a:r>
            <a:r>
              <a:rPr lang="ru-RU" sz="2000" b="1" dirty="0" smtClean="0">
                <a:solidFill>
                  <a:schemeClr val="tx1"/>
                </a:solidFill>
              </a:rPr>
              <a:t> серии передач о гомеопатии на </a:t>
            </a:r>
            <a:r>
              <a:rPr lang="ru-RU" sz="2000" b="1" dirty="0">
                <a:solidFill>
                  <a:schemeClr val="tx1"/>
                </a:solidFill>
              </a:rPr>
              <a:t>сознание </a:t>
            </a:r>
            <a:r>
              <a:rPr lang="ru-RU" sz="2000" b="1" dirty="0" smtClean="0">
                <a:solidFill>
                  <a:schemeClr val="tx1"/>
                </a:solidFill>
              </a:rPr>
              <a:t>людей и общественное мнение</a:t>
            </a:r>
          </a:p>
          <a:p>
            <a:pPr algn="just"/>
            <a:r>
              <a:rPr lang="ru-RU" sz="2000" b="1" u="sng" dirty="0" smtClean="0">
                <a:solidFill>
                  <a:schemeClr val="tx1"/>
                </a:solidFill>
              </a:rPr>
              <a:t> Вопросы: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</a:rPr>
              <a:t>Используют ли жители Петрозаводска в качестве лечения гомеопатические средства?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</a:rPr>
              <a:t>Какой  эффект от данной терапии был получен в результате применения?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</a:rPr>
              <a:t>Изменили </a:t>
            </a:r>
            <a:r>
              <a:rPr lang="ru-RU" sz="2000" b="1" dirty="0">
                <a:solidFill>
                  <a:schemeClr val="tx1"/>
                </a:solidFill>
              </a:rPr>
              <a:t>ли  жители своё отношение к гомеопатии после освещения в СМИ меморандума </a:t>
            </a:r>
            <a:r>
              <a:rPr lang="ru-RU" sz="2000" b="1" dirty="0" smtClean="0">
                <a:solidFill>
                  <a:schemeClr val="tx1"/>
                </a:solidFill>
              </a:rPr>
              <a:t>о </a:t>
            </a:r>
            <a:r>
              <a:rPr lang="ru-RU" sz="2000" b="1" dirty="0" err="1" smtClean="0">
                <a:solidFill>
                  <a:schemeClr val="tx1"/>
                </a:solidFill>
              </a:rPr>
              <a:t>лженаучности</a:t>
            </a:r>
            <a:r>
              <a:rPr lang="ru-RU" sz="2000" b="1" dirty="0" smtClean="0">
                <a:solidFill>
                  <a:schemeClr val="tx1"/>
                </a:solidFill>
              </a:rPr>
              <a:t> гомеопатии?    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</a:t>
            </a: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</a:rPr>
              <a:t>Гипотеза</a:t>
            </a:r>
            <a:r>
              <a:rPr lang="ru-RU" sz="2000" b="1" i="1" dirty="0">
                <a:solidFill>
                  <a:schemeClr val="tx1"/>
                </a:solidFill>
              </a:rPr>
              <a:t>: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мы предполагаем, что результаты исследования подтвердят негативное влияние  </a:t>
            </a:r>
            <a:r>
              <a:rPr lang="ru-RU" sz="2000" b="1" dirty="0">
                <a:solidFill>
                  <a:schemeClr val="tx1"/>
                </a:solidFill>
              </a:rPr>
              <a:t>СМИ на </a:t>
            </a:r>
            <a:r>
              <a:rPr lang="ru-RU" sz="2000" b="1" dirty="0" smtClean="0">
                <a:solidFill>
                  <a:schemeClr val="tx1"/>
                </a:solidFill>
              </a:rPr>
              <a:t>отношение людей  к гомеопатии.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889" y="837126"/>
            <a:ext cx="10061099" cy="591820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Для того, чтобы </a:t>
            </a:r>
            <a:r>
              <a:rPr lang="ru-RU" sz="2000" b="1" dirty="0" smtClean="0">
                <a:solidFill>
                  <a:schemeClr val="tx1"/>
                </a:solidFill>
              </a:rPr>
              <a:t> исследование </a:t>
            </a:r>
            <a:r>
              <a:rPr lang="ru-RU" sz="2000" b="1" dirty="0">
                <a:solidFill>
                  <a:schemeClr val="tx1"/>
                </a:solidFill>
              </a:rPr>
              <a:t>не носило предвзятый характер, выбор респондентов был «слепым».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Некоторая </a:t>
            </a:r>
            <a:r>
              <a:rPr lang="ru-RU" sz="2000" b="1" dirty="0">
                <a:solidFill>
                  <a:schemeClr val="tx1"/>
                </a:solidFill>
              </a:rPr>
              <a:t>часть населения уже была агрессивно настроена и отказалась отвечать на вопросы.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Косвенно </a:t>
            </a:r>
            <a:r>
              <a:rPr lang="ru-RU" sz="2000" b="1" dirty="0">
                <a:solidFill>
                  <a:schemeClr val="tx1"/>
                </a:solidFill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опросе участвовали и те люди, которые имели личный опыт </a:t>
            </a:r>
            <a:r>
              <a:rPr lang="ru-RU" sz="2000" b="1" dirty="0" smtClean="0">
                <a:solidFill>
                  <a:schemeClr val="tx1"/>
                </a:solidFill>
              </a:rPr>
              <a:t>применения гомеопатии 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Всего ответивших на анкету лично  было 97 человек. 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 При анализе возрастного </a:t>
            </a:r>
            <a:r>
              <a:rPr lang="ru-RU" sz="2000" b="1" dirty="0" smtClean="0">
                <a:solidFill>
                  <a:schemeClr val="tx1"/>
                </a:solidFill>
              </a:rPr>
              <a:t>состава выявлено, что  78 </a:t>
            </a:r>
            <a:r>
              <a:rPr lang="ru-RU" sz="2000" b="1" dirty="0">
                <a:solidFill>
                  <a:schemeClr val="tx1"/>
                </a:solidFill>
              </a:rPr>
              <a:t>%, участвовавших в </a:t>
            </a:r>
            <a:r>
              <a:rPr lang="ru-RU" sz="2000" b="1" dirty="0" smtClean="0">
                <a:solidFill>
                  <a:schemeClr val="tx1"/>
                </a:solidFill>
              </a:rPr>
              <a:t>опросе, </a:t>
            </a:r>
            <a:r>
              <a:rPr lang="ru-RU" sz="2000" b="1" dirty="0">
                <a:solidFill>
                  <a:schemeClr val="tx1"/>
                </a:solidFill>
              </a:rPr>
              <a:t>были старше 30 лет. </a:t>
            </a:r>
          </a:p>
        </p:txBody>
      </p:sp>
    </p:spTree>
    <p:extLst>
      <p:ext uri="{BB962C8B-B14F-4D97-AF65-F5344CB8AC3E}">
        <p14:creationId xmlns:p14="http://schemas.microsoft.com/office/powerpoint/2010/main" val="11453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РЕЗУЛЬТАТЫ </a:t>
            </a:r>
            <a:r>
              <a:rPr lang="ru-RU" sz="3200" b="1" dirty="0">
                <a:solidFill>
                  <a:schemeClr val="tx1"/>
                </a:solidFill>
              </a:rPr>
              <a:t>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633" y="1262130"/>
            <a:ext cx="10184259" cy="12106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r>
              <a:rPr lang="ru-RU" sz="2400" b="1" dirty="0" smtClean="0">
                <a:solidFill>
                  <a:schemeClr val="tx1"/>
                </a:solidFill>
              </a:rPr>
              <a:t>Вопрос: Применяли ли вы гомеопатические препараты?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8501" y="2615099"/>
            <a:ext cx="7018986" cy="39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РЕЗУЛЬТАТЫ </a:t>
            </a:r>
            <a:r>
              <a:rPr lang="ru-RU" sz="3200" b="1" dirty="0">
                <a:solidFill>
                  <a:schemeClr val="tx1"/>
                </a:solidFill>
              </a:rPr>
              <a:t>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617" y="1506583"/>
            <a:ext cx="9955369" cy="37776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Вопрос : Вы  покупали гомеопатические препараты в аптеке по собственной инициативе или по назначению врача?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715" y="2717441"/>
            <a:ext cx="7276563" cy="39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РЕЗУЛЬТАТЫ </a:t>
            </a:r>
            <a:r>
              <a:rPr lang="ru-RU" sz="3200" b="1" dirty="0"/>
              <a:t>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817" y="1532708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Вопрос: Какой  эффект, по Вашему мнению, Вы получили в результате применения гомеопатических препаратов?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033601"/>
              </p:ext>
            </p:extLst>
          </p:nvPr>
        </p:nvGraphicFramePr>
        <p:xfrm>
          <a:off x="3142445" y="2794715"/>
          <a:ext cx="6671256" cy="376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8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РЕЗУЛЬТАТЫ </a:t>
            </a:r>
            <a:r>
              <a:rPr lang="ru-RU" sz="3200" b="1" dirty="0"/>
              <a:t>ИССЛЕДОВАНИЯ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6" y="1628633"/>
            <a:ext cx="9775063" cy="37776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Вопрос: Смотрели ли Вы передачи по телевидению про гомеопатию?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607886"/>
              </p:ext>
            </p:extLst>
          </p:nvPr>
        </p:nvGraphicFramePr>
        <p:xfrm>
          <a:off x="3129566" y="2453184"/>
          <a:ext cx="6658378" cy="3831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7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593</TotalTime>
  <Words>432</Words>
  <Application>Microsoft Office PowerPoint</Application>
  <PresentationFormat>Широкоэкранный</PresentationFormat>
  <Paragraphs>36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Легкий дым</vt:lpstr>
      <vt:lpstr>Влияние меморандума о лженаучности гомеопатии  на общественное мнение жителей Карелии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ИССЛЕДОВАНИЯ </vt:lpstr>
      <vt:lpstr>РЕЗУЛЬТАТЫ ИССЛЕДОВАНИЯ </vt:lpstr>
      <vt:lpstr>РЕЗУЛЬТАТЫ ИССЛЕДОВАНИЯ </vt:lpstr>
      <vt:lpstr>РЕЗУЛЬТАТЫ ИССЛЕДОВАНИЯ </vt:lpstr>
      <vt:lpstr>Презентация PowerPoint</vt:lpstr>
      <vt:lpstr>Выводы: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СМИ на сознание людей.</dc:title>
  <dc:creator>Алина</dc:creator>
  <cp:lastModifiedBy>Михаил</cp:lastModifiedBy>
  <cp:revision>51</cp:revision>
  <dcterms:created xsi:type="dcterms:W3CDTF">2017-05-18T10:40:52Z</dcterms:created>
  <dcterms:modified xsi:type="dcterms:W3CDTF">2018-01-29T06:06:49Z</dcterms:modified>
</cp:coreProperties>
</file>